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82" r:id="rId4"/>
    <p:sldId id="283" r:id="rId5"/>
    <p:sldId id="286" r:id="rId6"/>
    <p:sldId id="287" r:id="rId7"/>
    <p:sldId id="278" r:id="rId8"/>
    <p:sldId id="277" r:id="rId9"/>
    <p:sldId id="276" r:id="rId10"/>
    <p:sldId id="280" r:id="rId11"/>
    <p:sldId id="275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D4D6B-0BCE-4CD7-B6D7-E49BF0024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66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426EB-5723-4D70-8D28-6990D8C3FC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738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50A8-B0E5-4734-B17F-73E7FA30F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7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3F0A0-F03F-4CAB-85B8-F7FF39942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39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082BE-654F-4CAA-AE8F-25B16EDC3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73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A8E87-5797-4CF0-B985-CF7B3C8E3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962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5754E-333C-48D2-90B4-49CF32956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00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27E38-3644-4818-AF1D-DC97A0DC5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422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C130-CAAC-44D0-8DC3-FE8BA5E35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276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14187-7986-48EE-8E31-DF250738FC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853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68301-6568-475E-B732-82E3DFD7FE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194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5C7E9A-9438-422E-B252-F738C0D49F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39750" y="115888"/>
            <a:ext cx="84518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Весёлая артикуляционная гимнастика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916113"/>
            <a:ext cx="7118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4034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19367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95288" y="5300663"/>
            <a:ext cx="338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За бананом потянулись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И, конечно, улыбнулись-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То слоненок, то щенок.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Я бы точно так же смог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27003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429000"/>
            <a:ext cx="27273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971550" y="188913"/>
            <a:ext cx="7704138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Учимся делать упражнение «Хоботок», «Улыбка»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750" y="1341438"/>
            <a:ext cx="8147050" cy="76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«Хомячок».</a:t>
            </a:r>
            <a:b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/>
              <a:t>Предлагаем малышу надуть щеки при закрытом рте и подержать в таком положении 3—5 секунд, а потом выдохнуть, расслабиться, сглотнуть слюну. Повторяем упражнение 3—4 раза.</a:t>
            </a:r>
            <a:br>
              <a:rPr lang="ru-RU" altLang="ru-RU" sz="1800"/>
            </a:br>
            <a:r>
              <a:rPr lang="ru-RU" altLang="ru-RU" sz="4000"/>
              <a:t/>
            </a:r>
            <a:br>
              <a:rPr lang="ru-RU" altLang="ru-RU" sz="4000"/>
            </a:br>
            <a:endParaRPr lang="ru-RU" altLang="ru-RU" sz="400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7495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611188" y="4965700"/>
            <a:ext cx="30241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Хомячок надует щечки,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У него зерно в мешочках.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Мы надуем щечки тоже,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Хомячку сейчас поможем.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5814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Это лишь изображение шаблона. Нажмите кнопку &quot;Загрузить&quot;, чтобы загрузить шаблон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36513"/>
            <a:ext cx="9144000" cy="173672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52488" y="276225"/>
            <a:ext cx="7439025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«Лопата».</a:t>
            </a:r>
          </a:p>
          <a:p>
            <a:pPr algn="ctr" eaLnBrk="1" hangingPunct="1">
              <a:defRPr/>
            </a:pPr>
            <a:r>
              <a:rPr lang="ru-RU" altLang="ru-RU"/>
              <a:t>Широко открываем рот. Кладем мягкий спокойный язычок</a:t>
            </a:r>
          </a:p>
          <a:p>
            <a:pPr algn="ctr" eaLnBrk="1" hangingPunct="1">
              <a:defRPr/>
            </a:pPr>
            <a:r>
              <a:rPr lang="ru-RU" altLang="ru-RU"/>
              <a:t> на нижнюю губу. Задерживаем на 3—5 секунд. </a:t>
            </a:r>
          </a:p>
          <a:p>
            <a:pPr algn="ctr" eaLnBrk="1" hangingPunct="1">
              <a:defRPr/>
            </a:pPr>
            <a:r>
              <a:rPr lang="ru-RU" altLang="ru-RU"/>
              <a:t>Убираем язычок. Даем ребенку время для отдыха и расслабления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26733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468313" y="5157788"/>
            <a:ext cx="4356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Устала собачка и дышит устало.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И даже за кошкою бегать не стала.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Широкий язык отдохнет, полежит,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И снова собачка за кошкой бежит.</a:t>
            </a:r>
          </a:p>
        </p:txBody>
      </p:sp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39211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5588" y="228600"/>
            <a:ext cx="8634412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«Котенок лакает молоко».</a:t>
            </a:r>
          </a:p>
          <a:p>
            <a:pPr algn="ctr" eaLnBrk="1" hangingPunct="1">
              <a:defRPr/>
            </a:pPr>
            <a:r>
              <a:rPr lang="ru-RU" altLang="ru-RU"/>
              <a:t>Широко открываем рот, делаем 4—5 движений широким языком, </a:t>
            </a:r>
          </a:p>
          <a:p>
            <a:pPr algn="ctr" eaLnBrk="1" hangingPunct="1">
              <a:defRPr/>
            </a:pPr>
            <a:r>
              <a:rPr lang="ru-RU" altLang="ru-RU"/>
              <a:t>как бы лакая молоко. Закрываем рот. Убираем язычок. </a:t>
            </a:r>
          </a:p>
          <a:p>
            <a:pPr algn="ctr" eaLnBrk="1" hangingPunct="1">
              <a:defRPr/>
            </a:pPr>
            <a:r>
              <a:rPr lang="ru-RU" altLang="ru-RU"/>
              <a:t>Даем ребенку время для отдыха и расслабления, </a:t>
            </a:r>
          </a:p>
          <a:p>
            <a:pPr algn="ctr" eaLnBrk="1" hangingPunct="1">
              <a:defRPr/>
            </a:pPr>
            <a:endParaRPr lang="ru-RU" altLang="ru-RU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27209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95288" y="5116513"/>
            <a:ext cx="43926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>
                <a:solidFill>
                  <a:schemeClr val="accent2"/>
                </a:solidFill>
              </a:rPr>
              <a:t>Котенок любит молоко: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Нальешь — и нет ни капли вмиг.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Лакает быстро и легко,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«Лопаткой» высунув язык 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095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«Чашечка».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/>
              <a:t>Широко открываем рот, кладем широкий язык на нижнюю губу, загибаем края языка «чашечкой» и медленно поднимаем ее за верхние зубы. Затем предлагаем ребенку опустить язычок, закрыть рот, расслабиться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6209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900113" y="5116513"/>
            <a:ext cx="2951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Язычка загнем края,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Делай так же, как и 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Язычок лежит широкий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И, как чашечка, глубокий.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700213"/>
            <a:ext cx="415448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188913"/>
            <a:ext cx="13025438" cy="1465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>
                <a:solidFill>
                  <a:schemeClr val="tx2"/>
                </a:solidFill>
                <a:latin typeface="Arial" charset="0"/>
              </a:rPr>
              <a:t>                           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Учимся делать упражнение «Качели».</a:t>
            </a:r>
            <a:r>
              <a:rPr lang="ru-RU" alt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alt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altLang="ru-RU">
                <a:solidFill>
                  <a:schemeClr val="tx2"/>
                </a:solidFill>
                <a:latin typeface="Arial" charset="0"/>
              </a:rPr>
              <a:t>                Широко открываем рот, кладем на нижнюю губу спокойный </a:t>
            </a:r>
          </a:p>
          <a:p>
            <a:pPr eaLnBrk="1" hangingPunct="1">
              <a:defRPr/>
            </a:pPr>
            <a:r>
              <a:rPr lang="ru-RU" altLang="ru-RU">
                <a:solidFill>
                  <a:schemeClr val="tx2"/>
                </a:solidFill>
                <a:latin typeface="Arial" charset="0"/>
              </a:rPr>
              <a:t>                расслабленный язык, переводим его на верхнюю губу, </a:t>
            </a:r>
          </a:p>
          <a:p>
            <a:pPr eaLnBrk="1" hangingPunct="1">
              <a:defRPr/>
            </a:pPr>
            <a:r>
              <a:rPr lang="ru-RU" altLang="ru-RU">
                <a:solidFill>
                  <a:schemeClr val="tx2"/>
                </a:solidFill>
                <a:latin typeface="Arial" charset="0"/>
              </a:rPr>
              <a:t>                возвращаем на нижнюю, снова поднимаем на верхнюю. </a:t>
            </a:r>
          </a:p>
          <a:p>
            <a:pPr eaLnBrk="1" hangingPunct="1">
              <a:defRPr/>
            </a:pPr>
            <a:r>
              <a:rPr lang="ru-RU" altLang="ru-RU">
                <a:solidFill>
                  <a:schemeClr val="tx2"/>
                </a:solidFill>
                <a:latin typeface="Arial" charset="0"/>
              </a:rPr>
              <a:t>                Выполняем 6—8 раз. Убираем язычок, закрываем рот.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24542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-1046163" y="4378325"/>
            <a:ext cx="11236326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7822" tIns="914112" rIns="1626675" bIns="45705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               </a:t>
            </a:r>
            <a:r>
              <a:rPr lang="ru-RU" altLang="ru-RU" sz="1800">
                <a:solidFill>
                  <a:schemeClr val="accent2"/>
                </a:solidFill>
                <a:cs typeface="Times New Roman" panose="02020603050405020304" pitchFamily="18" charset="0"/>
              </a:rPr>
              <a:t>Выше дуба, выше ели</a:t>
            </a:r>
            <a:endParaRPr lang="ru-RU" altLang="ru-RU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chemeClr val="accent2"/>
                </a:solidFill>
              </a:rPr>
              <a:t>           </a:t>
            </a:r>
            <a:r>
              <a:rPr lang="ru-RU" altLang="ru-RU" sz="1800">
                <a:solidFill>
                  <a:schemeClr val="accent2"/>
                </a:solidFill>
                <a:cs typeface="Times New Roman" panose="02020603050405020304" pitchFamily="18" charset="0"/>
              </a:rPr>
              <a:t>На качелях мы взлетели. </a:t>
            </a:r>
            <a:endParaRPr lang="ru-RU" altLang="ru-RU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          </a:t>
            </a:r>
            <a:r>
              <a:rPr lang="ru-RU" altLang="ru-RU" sz="1800">
                <a:solidFill>
                  <a:schemeClr val="accent2"/>
                </a:solidFill>
                <a:cs typeface="Times New Roman" panose="02020603050405020304" pitchFamily="18" charset="0"/>
              </a:rPr>
              <a:t>А скажите, вы б сумели </a:t>
            </a:r>
            <a:endParaRPr lang="ru-RU" altLang="ru-RU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          </a:t>
            </a:r>
            <a:r>
              <a:rPr lang="ru-RU" altLang="ru-RU" sz="1800">
                <a:solidFill>
                  <a:schemeClr val="accent2"/>
                </a:solidFill>
                <a:cs typeface="Times New Roman" panose="02020603050405020304" pitchFamily="18" charset="0"/>
              </a:rPr>
              <a:t>Язычком «качать качели»?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cs typeface="Times New Roman" panose="02020603050405020304" pitchFamily="18" charset="0"/>
              </a:rPr>
              <a:t/>
            </a:r>
            <a:br>
              <a:rPr lang="ru-RU" altLang="ru-RU" sz="1000">
                <a:cs typeface="Times New Roman" panose="02020603050405020304" pitchFamily="18" charset="0"/>
              </a:rPr>
            </a:br>
            <a:endParaRPr lang="ru-RU" altLang="ru-RU" sz="1800"/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17988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9388" y="217488"/>
            <a:ext cx="13279437" cy="14652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Учимся делать упражнение «Иголочка».</a:t>
            </a:r>
          </a:p>
          <a:p>
            <a:pPr eaLnBrk="1" hangingPunct="1">
              <a:defRPr/>
            </a:pPr>
            <a:r>
              <a:rPr lang="ru-RU" altLang="ru-RU"/>
              <a:t>     Широко открываем рот, приподнимаем и вытягиваем вперед тонкий язычок.</a:t>
            </a:r>
          </a:p>
          <a:p>
            <a:pPr eaLnBrk="1" hangingPunct="1">
              <a:defRPr/>
            </a:pPr>
            <a:r>
              <a:rPr lang="ru-RU" altLang="ru-RU"/>
              <a:t>         Фиксируем положение на 3—5 секунд.Убираем язычок, закрываем рот. </a:t>
            </a:r>
          </a:p>
          <a:p>
            <a:pPr eaLnBrk="1" hangingPunct="1">
              <a:defRPr/>
            </a:pPr>
            <a:r>
              <a:rPr lang="ru-RU" altLang="ru-RU"/>
              <a:t>                          Даем ребенку время для отдыха и расслабления</a:t>
            </a:r>
          </a:p>
          <a:p>
            <a:pPr eaLnBrk="1" hangingPunct="1">
              <a:defRPr/>
            </a:pPr>
            <a:r>
              <a:rPr lang="ru-RU" altLang="ru-RU"/>
              <a:t>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73238"/>
            <a:ext cx="24971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11188" y="5062538"/>
            <a:ext cx="43926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У птички клювик очень колкий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И тонкий, острый, как иголка.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Взгляни-ка рядом на страницу: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Мой язычок — как клюв у птицы.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1084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7500" y="201613"/>
            <a:ext cx="8507413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«Маятник».</a:t>
            </a:r>
          </a:p>
          <a:p>
            <a:pPr algn="ctr" eaLnBrk="1" hangingPunct="1">
              <a:defRPr/>
            </a:pPr>
            <a:r>
              <a:rPr lang="ru-RU" altLang="ru-RU"/>
              <a:t>Открываем рот, растягиваем губы в улыбку, вытягиваем язык, напрягаем его,касаемся острым кончиком языка то левого, то правого уголков губ.</a:t>
            </a:r>
          </a:p>
          <a:p>
            <a:pPr algn="ctr" eaLnBrk="1" hangingPunct="1">
              <a:defRPr/>
            </a:pPr>
            <a:r>
              <a:rPr lang="ru-RU" altLang="ru-RU"/>
              <a:t> Следим, чтобы язык двигался по воздуху, а не по нижней губе, </a:t>
            </a:r>
          </a:p>
          <a:p>
            <a:pPr algn="ctr" eaLnBrk="1" hangingPunct="1">
              <a:defRPr/>
            </a:pPr>
            <a:r>
              <a:rPr lang="ru-RU" altLang="ru-RU"/>
              <a:t>чтобы не качалась нижняя челюсть. Убираем язычок, закрываем рот. </a:t>
            </a:r>
          </a:p>
          <a:p>
            <a:pPr algn="ctr">
              <a:defRPr/>
            </a:pPr>
            <a:endParaRPr lang="ru-RU" altLang="ru-RU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25114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4213" y="5081588"/>
            <a:ext cx="4103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Язык, как маятник часов,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Качаться вновь и вновь готов.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Котенок улыбается,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Он, как и ты, старается.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41608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2438" y="149225"/>
            <a:ext cx="8239125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«Вкусный мед».</a:t>
            </a:r>
          </a:p>
          <a:p>
            <a:pPr algn="ctr" eaLnBrk="1" hangingPunct="1">
              <a:defRPr/>
            </a:pPr>
            <a:r>
              <a:rPr lang="ru-RU" altLang="ru-RU"/>
              <a:t>Широко открываем рот, острым кончиком языка проводим по верхней губе слева направо и обратно. Следим за тем, чтобы не двигалась </a:t>
            </a:r>
          </a:p>
          <a:p>
            <a:pPr algn="ctr" eaLnBrk="1" hangingPunct="1">
              <a:defRPr/>
            </a:pPr>
            <a:r>
              <a:rPr lang="ru-RU" altLang="ru-RU"/>
              <a:t>нижняя челюсть. Выполняем 6—8 раз. Убираем язычок, </a:t>
            </a:r>
          </a:p>
          <a:p>
            <a:pPr algn="ctr" eaLnBrk="1" hangingPunct="1">
              <a:defRPr/>
            </a:pPr>
            <a:r>
              <a:rPr lang="ru-RU" altLang="ru-RU"/>
              <a:t>закрываем рот. Даем ребенку время для отдыха и расслабления.</a:t>
            </a:r>
          </a:p>
          <a:p>
            <a:pPr algn="ctr" eaLnBrk="1" hangingPunct="1">
              <a:defRPr/>
            </a:pPr>
            <a:r>
              <a:rPr lang="ru-RU" altLang="ru-RU"/>
              <a:t> Повторяем упражнение 3—4 раза.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2428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55650" y="5170488"/>
            <a:ext cx="3816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Знает это весь народ: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Любит мишка вкусный мед.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Язычком губу оближет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И подсядет к меду ближе.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3867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850" y="133350"/>
            <a:ext cx="8496300" cy="20145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Учимся делать упражнение «Мостик».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Открываем рот. Выгнув спинку языка,упираем его кончик 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в нижние зубы изнутри рта. Удерживаем в таком положении 3—5 секунд.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Медленно сближаем и сжимаем зубы,закрываем рот «Мостик» стоит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 за закрытыми зубами.Затем предлагаем ребенку выпрямить язычок,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расслабиться, сглотнуть слюну. Повторяем упражнение 3—4 раза.</a:t>
            </a:r>
          </a:p>
          <a:p>
            <a:pPr algn="ctr">
              <a:defRPr/>
            </a:pPr>
            <a:endParaRPr lang="ru-RU" altLang="ru-RU">
              <a:latin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25415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84213" y="5062538"/>
            <a:ext cx="3743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Выгни язычок, как спинку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Выгнул этот рыжий кот.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Ну-ка, рассмотри картинку: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Он по мостику идет.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33600"/>
            <a:ext cx="42132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движений, участвующих в речевом процессе органов.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010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артикуляционной гимнастики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выработка полноценных движений и определенных положений органов артикуляционного аппарата, необходимых для правильного произношения звуков родного языка .</a:t>
            </a:r>
          </a:p>
        </p:txBody>
      </p:sp>
      <p:pic>
        <p:nvPicPr>
          <p:cNvPr id="4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156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39863" y="271463"/>
            <a:ext cx="6264275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Учимся делать упражнение «Орешек».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При закрытом рте упираем напряженный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 кончик языка то в левую, то в правую щеку.</a:t>
            </a:r>
          </a:p>
          <a:p>
            <a:pPr algn="ctr" eaLnBrk="1" hangingPunct="1">
              <a:defRPr/>
            </a:pPr>
            <a:r>
              <a:rPr lang="ru-RU" altLang="ru-RU">
                <a:latin typeface="Arial" charset="0"/>
              </a:rPr>
              <a:t> Затем даем ребенку время для отдыха и расслабления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86226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84213" y="4991100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>
                <a:solidFill>
                  <a:schemeClr val="accent2"/>
                </a:solidFill>
              </a:rPr>
              <a:t>Белка щелкает орешки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Обстоятельно, без спешки.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Упираем язычок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Влево-вправо, на бочок.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8227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15-015-Gabdulla-Tukaj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рисунки\анимашки\РАЗНОЕ\Руки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28432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3843337" cy="1944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Конец!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331913" y="5229225"/>
            <a:ext cx="6553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 кто делал, 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Регулярное выполнение артикуляционной гимнастики поможет: улучшить кровообращение артикуляционных органов и их иннервацию (нервную проводимость); улучшить подвижность артикуляционных органов; укрепить мышечную систему языка, губ, щек; научить ребенка удерживать определенную артикуляционную позу; увеличить амплитуду движений; уменьшить напряженность артикуляционных органов; подготовить ребенка к правильному произношению звуков.</a:t>
            </a:r>
          </a:p>
        </p:txBody>
      </p:sp>
      <p:pic>
        <p:nvPicPr>
          <p:cNvPr id="3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821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Регулярное выполнение артикуляционной гимнастики поможет: улучшить кровообращение артикуляционных органов и их иннервацию (нервную проводимость); улучшить подвижность артикуляционных органов; укрепить мышечную систему языка, губ, щек; научить ребенка удерживать определенную артикуляционную позу; увеличить амплитуду движений; уменьшить напряженность артикуляционных органов; подготовить ребенка к правильному произношению звуков.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по проведению артикуляционной гимнастики Внимательно прочитайте описание упражнения. Попробуйте выполнить его перед зеркалом. Только после того, как Вы сами освоите это упражнение, предлагайте его ребенку. Гимнастика проводится ежедневно по 5-10 минут. Упражнения выполнять сидя перед зеркалом , в спокойной обстановке, при достаточном освещении. Ребёнок должен хорошо видеть лицо взрослого, а также своё лицо, чтобы самостоятельно контролировать правильность выполнения упражнений. Комплекс на одно занятие включает 5-7 упражнений для губ и языка, 1 упражнение для развития речевого дыхания. Каждое упражнение выполняется по 5 раз. Упражнения выполняются после показа взрослого. Для поддержания интереса к гимнастике используются стихи, картинки… После того, как упражнение усвоено, ребенок выполняет его без показа взрослого (по названию). Взрослый обязательно контролирует правильность и четкость выполнения упражнений.</a:t>
            </a:r>
          </a:p>
          <a:p>
            <a:endParaRPr lang="ru-RU" dirty="0" smtClean="0"/>
          </a:p>
        </p:txBody>
      </p:sp>
      <p:pic>
        <p:nvPicPr>
          <p:cNvPr id="3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7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должны быть целенаправленными: важно не их количество, важны правильный подбор упражнений и качество выполнения. Точность движения речевого органа определяется правильностью конечного результата. Плавность и легкость движения предполагают движения без толчков, подергиваний, дрожания органа (напряжение мышцы всегда нарушает плавность и мягкость движения); движение должно совершаться без вспомогательных или сопутствующих движений других органов (руки, ноги, голова, тело, губы). Темп – это скорость движения. Вначале движение производится несколько замедленно, постепенно убыстряется. Затем темп движения должен стать произвольным – быстрым или медленным. Устойчивость конечного результата означает, что полученное положение органа удерживается без изменений произвольно долго. Переход (переключение) к движению и положению должен совершаться плавно и достаточно быстро.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15-015-Gabdulla-Tuka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Предлагаем познакомиться с некоторыми артикуляционными упражнениями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широко и спокойно открывать и закрывать рот.</a:t>
            </a:r>
            <a:r>
              <a:rPr lang="ru-RU" altLang="ru-RU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/>
              <a:t>Повторяем упражнение 3—5 раз. Даем ребенку время для отдыха и расслабления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243363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27088" y="4621213"/>
            <a:ext cx="4176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Бегемотик рот открыл,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Подержал.Потом закрыл.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Подразним мы бегемота 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Подшутить над ним охота.</a:t>
            </a: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08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0"/>
            <a:ext cx="8135938" cy="1196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«Улыбка».</a:t>
            </a:r>
            <a:b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/>
              <a:t>Широко разводим уголки губ, обнажив сжатые зубы. Возвращаем губы в спокойное положение. Даем ребенку время для отдыха и расслабления. </a:t>
            </a:r>
            <a:endParaRPr lang="ru-RU" altLang="ru-RU" sz="400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62096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95288" y="4954588"/>
            <a:ext cx="4392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Улыбается щенок, Зубки напоказ.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Я бы точно так же смог, Вот, смотри.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 Сейчас.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38258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делать упражнение «Хоботок».</a:t>
            </a:r>
            <a:br>
              <a:rPr lang="ru-RU" alt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/>
              <a:t>Вытягиваем губы вперед, как для поцелуя, держим в таком положении 3—5 секунд. Возвращаем губы в спокойное положение. Даем ребенку время для отдыха и расслабления.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0146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27088" y="5032375"/>
            <a:ext cx="35290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Хоботок слоненок тянет,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Он вот-вот банан достанет.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Губки в трубочку сложи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И слоненку покажи.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0925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1109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15</cp:revision>
  <dcterms:created xsi:type="dcterms:W3CDTF">2014-12-17T05:56:06Z</dcterms:created>
  <dcterms:modified xsi:type="dcterms:W3CDTF">2023-04-14T04:58:14Z</dcterms:modified>
</cp:coreProperties>
</file>